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9144000" cy="6858000"/>
  <p:embeddedFontLst>
    <p:embeddedFont>
      <p:font typeface="Merriweather" panose="020B0604020202020204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Light" panose="020B0306030504020204" pitchFamily="34" charset="0"/>
      <p:regular r:id="rId41"/>
      <p:bold r:id="rId42"/>
      <p:italic r:id="rId43"/>
      <p:boldItalic r:id="rId44"/>
    </p:embeddedFont>
    <p:embeddedFont>
      <p:font typeface="Playfair Display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107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gEOEN1+kShTMO3M1f/f1wkVzfB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968" autoAdjust="0"/>
  </p:normalViewPr>
  <p:slideViewPr>
    <p:cSldViewPr snapToGrid="0">
      <p:cViewPr varScale="1">
        <p:scale>
          <a:sx n="82" d="100"/>
          <a:sy n="82" d="100"/>
        </p:scale>
        <p:origin x="614" y="72"/>
      </p:cViewPr>
      <p:guideLst>
        <p:guide pos="3840"/>
        <p:guide orient="horz" pos="10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1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03903e7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d03903e72a_0_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d03903e72a_0_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LK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6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6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gradFill>
          <a:gsLst>
            <a:gs pos="0">
              <a:schemeClr val="accent1"/>
            </a:gs>
            <a:gs pos="97000">
              <a:srgbClr val="297694"/>
            </a:gs>
            <a:gs pos="100000">
              <a:srgbClr val="2976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32"/>
          <p:cNvGrpSpPr/>
          <p:nvPr/>
        </p:nvGrpSpPr>
        <p:grpSpPr>
          <a:xfrm>
            <a:off x="-94892" y="18000"/>
            <a:ext cx="12240001" cy="6840000"/>
            <a:chOff x="-1" y="0"/>
            <a:chExt cx="12192002" cy="6858000"/>
          </a:xfrm>
        </p:grpSpPr>
        <p:cxnSp>
          <p:nvCxnSpPr>
            <p:cNvPr id="69" name="Google Shape;69;p32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32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32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32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73;p32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" name="Google Shape;74;p32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" name="Google Shape;75;p32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32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77;p32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32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32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80;p32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81;p32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82;p32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32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84;p32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85" name="Google Shape;85;p32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86" name="Google Shape;86;p32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" name="Google Shape;87;p32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" name="Google Shape;88;p32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" name="Google Shape;89;p32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" name="Google Shape;90;p32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91" name="Google Shape;91;p32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92" name="Google Shape;92;p32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93" name="Google Shape;93;p32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94" name="Google Shape;94;p32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95" name="Google Shape;95;p32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96" name="Google Shape;96;p32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97" name="Google Shape;97;p32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Google Shape;98;p32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Google Shape;99;p32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" name="Google Shape;100;p32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" name="Google Shape;101;p32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2" name="Google Shape;102;p32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03" name="Google Shape;103;p32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4" name="Google Shape;104;p32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" name="Google Shape;105;p32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" name="Google Shape;106;p32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" name="Google Shape;107;p32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08" name="Google Shape;108;p32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09" name="Google Shape;109;p32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10" name="Google Shape;110;p32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11" name="Google Shape;111;p32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12" name="Google Shape;112;p32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13" name="Google Shape;113;p32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14" name="Google Shape;114;p32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115;p32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116;p32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117;p32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118;p32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19" name="Google Shape;119;p32"/>
          <p:cNvSpPr txBox="1"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fair Display"/>
              <a:buNone/>
              <a:defRPr sz="6000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sz="135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21" name="Google Shape;121;p32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40"/>
          <p:cNvGrpSpPr/>
          <p:nvPr/>
        </p:nvGrpSpPr>
        <p:grpSpPr>
          <a:xfrm>
            <a:off x="-3" y="0"/>
            <a:ext cx="12240001" cy="6840000"/>
            <a:chOff x="-1" y="0"/>
            <a:chExt cx="12192002" cy="6858000"/>
          </a:xfrm>
        </p:grpSpPr>
        <p:cxnSp>
          <p:nvCxnSpPr>
            <p:cNvPr id="434" name="Google Shape;434;p40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5" name="Google Shape;435;p40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6" name="Google Shape;436;p40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7" name="Google Shape;437;p40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8" name="Google Shape;438;p40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9" name="Google Shape;439;p40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0" name="Google Shape;440;p40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1" name="Google Shape;441;p40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2" name="Google Shape;442;p40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3" name="Google Shape;443;p40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4" name="Google Shape;444;p40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5" name="Google Shape;445;p40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6" name="Google Shape;446;p40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7" name="Google Shape;447;p40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8" name="Google Shape;448;p40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9" name="Google Shape;449;p40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50" name="Google Shape;450;p40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51" name="Google Shape;451;p4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2" name="Google Shape;452;p4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3" name="Google Shape;453;p4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4" name="Google Shape;454;p4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5" name="Google Shape;455;p40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56" name="Google Shape;456;p4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57" name="Google Shape;457;p4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58" name="Google Shape;458;p4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59" name="Google Shape;459;p4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60" name="Google Shape;460;p4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61" name="Google Shape;461;p4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62" name="Google Shape;462;p4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3" name="Google Shape;463;p4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4" name="Google Shape;464;p4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5" name="Google Shape;465;p4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6" name="Google Shape;466;p4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67" name="Google Shape;467;p40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68" name="Google Shape;468;p4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9" name="Google Shape;469;p4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0" name="Google Shape;470;p4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1" name="Google Shape;471;p4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2" name="Google Shape;472;p40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73" name="Google Shape;473;p4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74" name="Google Shape;474;p4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75" name="Google Shape;475;p4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76" name="Google Shape;476;p4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77" name="Google Shape;477;p4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78" name="Google Shape;478;p4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79" name="Google Shape;479;p4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0" name="Google Shape;480;p4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1" name="Google Shape;481;p4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2" name="Google Shape;482;p4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3" name="Google Shape;483;p4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84" name="Google Shape;484;p40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40"/>
          <p:cNvCxnSpPr/>
          <p:nvPr/>
        </p:nvCxnSpPr>
        <p:spPr>
          <a:xfrm>
            <a:off x="7923095" y="2895600"/>
            <a:ext cx="365931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6" name="Google Shape;486;p40"/>
          <p:cNvSpPr txBox="1"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Playfair Display"/>
              <a:buNone/>
              <a:defRPr sz="19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40" descr="An empty placeholder to add an image. Click on the placeholder and select the image that you wish to add."/>
          <p:cNvSpPr>
            <a:spLocks noGrp="1"/>
          </p:cNvSpPr>
          <p:nvPr>
            <p:ph type="pic" idx="2"/>
          </p:nvPr>
        </p:nvSpPr>
        <p:spPr>
          <a:xfrm>
            <a:off x="4412" y="-159"/>
            <a:ext cx="73152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00" rIns="91425" bIns="45700" anchor="t" anchorCtr="0">
            <a:normAutofit/>
          </a:bodyPr>
          <a:lstStyle>
            <a:lvl1pPr marR="0" lvl="0" algn="ctr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6F8B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40"/>
          <p:cNvSpPr txBox="1">
            <a:spLocks noGrp="1"/>
          </p:cNvSpPr>
          <p:nvPr>
            <p:ph type="body" idx="1"/>
          </p:nvPr>
        </p:nvSpPr>
        <p:spPr>
          <a:xfrm>
            <a:off x="7909560" y="2999232"/>
            <a:ext cx="3657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41"/>
          <p:cNvSpPr txBox="1">
            <a:spLocks noGrp="1"/>
          </p:cNvSpPr>
          <p:nvPr>
            <p:ph type="body" idx="1"/>
          </p:nvPr>
        </p:nvSpPr>
        <p:spPr>
          <a:xfrm rot="5400000">
            <a:off x="4001747" y="-1835084"/>
            <a:ext cx="4234141" cy="1101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41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41"/>
          <p:cNvSpPr txBox="1">
            <a:spLocks noGrp="1"/>
          </p:cNvSpPr>
          <p:nvPr>
            <p:ph type="dt" idx="10"/>
          </p:nvPr>
        </p:nvSpPr>
        <p:spPr>
          <a:xfrm>
            <a:off x="9294041" y="6289679"/>
            <a:ext cx="965947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41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 txBox="1">
            <a:spLocks noGrp="1"/>
          </p:cNvSpPr>
          <p:nvPr>
            <p:ph type="title"/>
          </p:nvPr>
        </p:nvSpPr>
        <p:spPr>
          <a:xfrm rot="5400000">
            <a:off x="7402291" y="2296894"/>
            <a:ext cx="5301343" cy="168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42"/>
          <p:cNvSpPr txBox="1">
            <a:spLocks noGrp="1"/>
          </p:cNvSpPr>
          <p:nvPr>
            <p:ph type="body" idx="1"/>
          </p:nvPr>
        </p:nvSpPr>
        <p:spPr>
          <a:xfrm rot="5400000">
            <a:off x="2438399" y="-653135"/>
            <a:ext cx="5301343" cy="758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42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42"/>
          <p:cNvSpPr txBox="1">
            <a:spLocks noGrp="1"/>
          </p:cNvSpPr>
          <p:nvPr>
            <p:ph type="dt" idx="10"/>
          </p:nvPr>
        </p:nvSpPr>
        <p:spPr>
          <a:xfrm>
            <a:off x="9294041" y="6289679"/>
            <a:ext cx="965947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42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33"/>
          <p:cNvGrpSpPr/>
          <p:nvPr/>
        </p:nvGrpSpPr>
        <p:grpSpPr>
          <a:xfrm>
            <a:off x="-3" y="0"/>
            <a:ext cx="12240001" cy="6840000"/>
            <a:chOff x="-1" y="0"/>
            <a:chExt cx="12192002" cy="6858000"/>
          </a:xfrm>
        </p:grpSpPr>
        <p:cxnSp>
          <p:nvCxnSpPr>
            <p:cNvPr id="182" name="Google Shape;182;p33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" name="Google Shape;183;p33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" name="Google Shape;184;p33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" name="Google Shape;185;p33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6" name="Google Shape;186;p33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" name="Google Shape;187;p33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" name="Google Shape;188;p33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" name="Google Shape;189;p33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" name="Google Shape;190;p33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33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33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" name="Google Shape;193;p33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" name="Google Shape;194;p33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" name="Google Shape;195;p33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" name="Google Shape;196;p33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" name="Google Shape;197;p33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98" name="Google Shape;198;p33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9" name="Google Shape;199;p33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0" name="Google Shape;200;p33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1" name="Google Shape;201;p33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2" name="Google Shape;202;p33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3" name="Google Shape;203;p33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04" name="Google Shape;204;p33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5" name="Google Shape;205;p33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6" name="Google Shape;206;p33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7" name="Google Shape;207;p33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8" name="Google Shape;208;p33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9" name="Google Shape;209;p33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10" name="Google Shape;210;p33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1" name="Google Shape;211;p33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2" name="Google Shape;212;p33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3" name="Google Shape;213;p33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4" name="Google Shape;214;p33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15" name="Google Shape;215;p33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16" name="Google Shape;216;p33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7" name="Google Shape;217;p33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8" name="Google Shape;218;p33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9" name="Google Shape;219;p33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0" name="Google Shape;220;p33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21" name="Google Shape;221;p33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22" name="Google Shape;222;p33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3" name="Google Shape;223;p33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4" name="Google Shape;224;p33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5" name="Google Shape;225;p33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6" name="Google Shape;226;p33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27" name="Google Shape;227;p33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8" name="Google Shape;228;p33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9" name="Google Shape;229;p33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0" name="Google Shape;230;p33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1" name="Google Shape;231;p33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232" name="Google Shape;232;p33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Playfair Display"/>
              <a:buNone/>
              <a:defRPr sz="19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543197" y="571500"/>
            <a:ext cx="621792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1500"/>
              <a:buChar char="▪"/>
              <a:defRPr sz="1500"/>
            </a:lvl1pPr>
            <a:lvl2pPr marL="914400" lvl="1" indent="-31432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Char char="▪"/>
              <a:defRPr sz="135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3pPr>
            <a:lvl4pPr marL="1828800" lvl="3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50"/>
              <a:buChar char="▪"/>
              <a:defRPr sz="1050"/>
            </a:lvl4pPr>
            <a:lvl5pPr marL="2286000" lvl="4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▪"/>
              <a:defRPr sz="1050"/>
            </a:lvl5pPr>
            <a:lvl6pPr marL="2743200" lvl="5" indent="-32385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500"/>
              <a:buChar char="▪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500"/>
              <a:buChar char="▪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500"/>
              <a:buChar char="▪"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body" idx="2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9pPr>
          </a:lstStyle>
          <a:p>
            <a:endParaRPr/>
          </a:p>
        </p:txBody>
      </p:sp>
      <p:cxnSp>
        <p:nvCxnSpPr>
          <p:cNvPr id="236" name="Google Shape;236;p33"/>
          <p:cNvCxnSpPr/>
          <p:nvPr/>
        </p:nvCxnSpPr>
        <p:spPr>
          <a:xfrm>
            <a:off x="7923095" y="2895600"/>
            <a:ext cx="365931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7" name="Google Shape;237;p33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dt" idx="10"/>
          </p:nvPr>
        </p:nvSpPr>
        <p:spPr>
          <a:xfrm>
            <a:off x="9294041" y="6289679"/>
            <a:ext cx="965947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25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825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825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825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825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825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825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825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825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dt" idx="10"/>
          </p:nvPr>
        </p:nvSpPr>
        <p:spPr>
          <a:xfrm>
            <a:off x="9294041" y="6289679"/>
            <a:ext cx="965947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lvl="1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lvl="2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lvl="3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lvl="4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lvl="5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lvl="6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lvl="7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lvl="8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body" idx="1"/>
          </p:nvPr>
        </p:nvSpPr>
        <p:spPr>
          <a:xfrm>
            <a:off x="609600" y="1981201"/>
            <a:ext cx="5257800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432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Char char="▪"/>
              <a:defRPr sz="135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50"/>
              <a:buChar char="▪"/>
              <a:defRPr sz="105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▪"/>
              <a:defRPr sz="105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4325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350"/>
              <a:buChar char="▪"/>
              <a:defRPr sz="1350"/>
            </a:lvl6pPr>
            <a:lvl7pPr marL="3200400" lvl="6" indent="-314325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350"/>
              <a:buChar char="▪"/>
              <a:defRPr sz="1350"/>
            </a:lvl7pPr>
            <a:lvl8pPr marL="3657600" lvl="7" indent="-314325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350"/>
              <a:buChar char="▪"/>
              <a:defRPr sz="1350"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2"/>
          </p:nvPr>
        </p:nvSpPr>
        <p:spPr>
          <a:xfrm>
            <a:off x="6324599" y="1981201"/>
            <a:ext cx="5303435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432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Char char="▪"/>
              <a:defRPr sz="135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50"/>
              <a:buChar char="▪"/>
              <a:defRPr sz="105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▪"/>
              <a:defRPr sz="105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4325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350"/>
              <a:buChar char="▪"/>
              <a:defRPr sz="1350"/>
            </a:lvl6pPr>
            <a:lvl7pPr marL="3200400" lvl="6" indent="-314325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350"/>
              <a:buChar char="▪"/>
              <a:defRPr sz="1350"/>
            </a:lvl7pPr>
            <a:lvl8pPr marL="3657600" lvl="7" indent="-314325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350"/>
              <a:buChar char="▪"/>
              <a:defRPr sz="1350"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dt" idx="10"/>
          </p:nvPr>
        </p:nvSpPr>
        <p:spPr>
          <a:xfrm>
            <a:off x="9294041" y="6289679"/>
            <a:ext cx="965947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6"/>
          <p:cNvGrpSpPr/>
          <p:nvPr/>
        </p:nvGrpSpPr>
        <p:grpSpPr>
          <a:xfrm>
            <a:off x="-48000" y="0"/>
            <a:ext cx="12240001" cy="6840000"/>
            <a:chOff x="-1" y="0"/>
            <a:chExt cx="12192002" cy="6858000"/>
          </a:xfrm>
        </p:grpSpPr>
        <p:cxnSp>
          <p:nvCxnSpPr>
            <p:cNvPr id="255" name="Google Shape;255;p36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36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36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258;p36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259;p36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36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36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36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" name="Google Shape;263;p36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36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36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36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" name="Google Shape;267;p36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" name="Google Shape;268;p36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" name="Google Shape;269;p36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" name="Google Shape;270;p36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3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71" name="Google Shape;271;p36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72" name="Google Shape;272;p36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3" name="Google Shape;273;p36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4" name="Google Shape;274;p36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5" name="Google Shape;275;p36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6" name="Google Shape;276;p36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77" name="Google Shape;277;p36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78" name="Google Shape;278;p36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79" name="Google Shape;279;p36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0" name="Google Shape;280;p36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1" name="Google Shape;281;p36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2" name="Google Shape;282;p36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83" name="Google Shape;283;p36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4" name="Google Shape;284;p36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5" name="Google Shape;285;p36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6" name="Google Shape;286;p36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7" name="Google Shape;287;p36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88" name="Google Shape;288;p36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9" name="Google Shape;289;p36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0" name="Google Shape;290;p36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1" name="Google Shape;291;p36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2" name="Google Shape;292;p36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3" name="Google Shape;293;p36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94" name="Google Shape;294;p36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95" name="Google Shape;295;p36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6" name="Google Shape;296;p36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7" name="Google Shape;297;p36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8" name="Google Shape;298;p36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9" name="Google Shape;299;p36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00" name="Google Shape;300;p36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1" name="Google Shape;301;p36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36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3" name="Google Shape;303;p36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4" name="Google Shape;304;p36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05" name="Google Shape;305;p36"/>
          <p:cNvSpPr txBox="1">
            <a:spLocks noGrp="1"/>
          </p:cNvSpPr>
          <p:nvPr>
            <p:ph type="ctrTitle"/>
          </p:nvPr>
        </p:nvSpPr>
        <p:spPr>
          <a:xfrm>
            <a:off x="1293851" y="1909346"/>
            <a:ext cx="9604311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1"/>
          </p:nvPr>
        </p:nvSpPr>
        <p:spPr>
          <a:xfrm>
            <a:off x="1293851" y="5432564"/>
            <a:ext cx="96043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rgbClr val="266F8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307" name="Google Shape;307;p36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gradFill>
          <a:gsLst>
            <a:gs pos="0">
              <a:schemeClr val="accent1"/>
            </a:gs>
            <a:gs pos="97000">
              <a:srgbClr val="297694"/>
            </a:gs>
            <a:gs pos="100000">
              <a:srgbClr val="2976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31"/>
          <p:cNvGrpSpPr/>
          <p:nvPr/>
        </p:nvGrpSpPr>
        <p:grpSpPr>
          <a:xfrm>
            <a:off x="-94892" y="18000"/>
            <a:ext cx="12240001" cy="6840000"/>
            <a:chOff x="-1" y="0"/>
            <a:chExt cx="12192002" cy="6858000"/>
          </a:xfrm>
        </p:grpSpPr>
        <p:cxnSp>
          <p:nvCxnSpPr>
            <p:cNvPr id="310" name="Google Shape;310;p31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31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31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31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31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" name="Google Shape;315;p31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" name="Google Shape;316;p31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" name="Google Shape;317;p31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" name="Google Shape;318;p31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319;p31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" name="Google Shape;320;p31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" name="Google Shape;321;p31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31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31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31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31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266F8B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26" name="Google Shape;326;p31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327" name="Google Shape;327;p31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8" name="Google Shape;328;p31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9" name="Google Shape;329;p31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0" name="Google Shape;330;p31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1" name="Google Shape;331;p31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32" name="Google Shape;332;p31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33" name="Google Shape;333;p31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34" name="Google Shape;334;p31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35" name="Google Shape;335;p31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36" name="Google Shape;336;p31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37" name="Google Shape;337;p31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38" name="Google Shape;338;p31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9" name="Google Shape;339;p31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0" name="Google Shape;340;p31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1" name="Google Shape;341;p31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2" name="Google Shape;342;p31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43" name="Google Shape;343;p31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44" name="Google Shape;344;p31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5" name="Google Shape;345;p31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6" name="Google Shape;346;p31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7" name="Google Shape;347;p31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8" name="Google Shape;348;p31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49" name="Google Shape;349;p31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0" name="Google Shape;350;p31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51" name="Google Shape;351;p31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52" name="Google Shape;352;p31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53" name="Google Shape;353;p31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54" name="Google Shape;354;p31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55" name="Google Shape;355;p31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6" name="Google Shape;356;p31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7" name="Google Shape;357;p31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8" name="Google Shape;358;p31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9" name="Google Shape;359;p31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60" name="Google Shape;360;p31"/>
          <p:cNvSpPr txBox="1"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fair Display"/>
              <a:buNone/>
              <a:defRPr sz="6000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sz="135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362" name="Google Shape;362;p31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7"/>
          <p:cNvSpPr txBox="1"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body" idx="2"/>
          </p:nvPr>
        </p:nvSpPr>
        <p:spPr>
          <a:xfrm>
            <a:off x="1295400" y="2503715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1500"/>
              <a:buChar char="▪"/>
              <a:defRPr sz="1500"/>
            </a:lvl1pPr>
            <a:lvl2pPr marL="914400" lvl="1" indent="-31432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Char char="▪"/>
              <a:defRPr sz="135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3pPr>
            <a:lvl4pPr marL="1828800" lvl="3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50"/>
              <a:buChar char="▪"/>
              <a:defRPr sz="1050"/>
            </a:lvl4pPr>
            <a:lvl5pPr marL="2286000" lvl="4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▪"/>
              <a:defRPr sz="1050"/>
            </a:lvl5pPr>
            <a:lvl6pPr marL="2743200" lvl="5" indent="-3048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Char char="▪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Char char="▪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Char char="▪"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7" name="Google Shape;367;p37"/>
          <p:cNvSpPr txBox="1">
            <a:spLocks noGrp="1"/>
          </p:cNvSpPr>
          <p:nvPr>
            <p:ph type="body" idx="3"/>
          </p:nvPr>
        </p:nvSpPr>
        <p:spPr>
          <a:xfrm>
            <a:off x="63246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body" idx="4"/>
          </p:nvPr>
        </p:nvSpPr>
        <p:spPr>
          <a:xfrm>
            <a:off x="6324600" y="2503715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1500"/>
              <a:buChar char="▪"/>
              <a:defRPr sz="1500"/>
            </a:lvl1pPr>
            <a:lvl2pPr marL="914400" lvl="1" indent="-31432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Char char="▪"/>
              <a:defRPr sz="135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3pPr>
            <a:lvl4pPr marL="1828800" lvl="3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50"/>
              <a:buChar char="▪"/>
              <a:defRPr sz="1050"/>
            </a:lvl4pPr>
            <a:lvl5pPr marL="2286000" lvl="4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50"/>
              <a:buChar char="▪"/>
              <a:defRPr sz="1050"/>
            </a:lvl5pPr>
            <a:lvl6pPr marL="2743200" lvl="5" indent="-3048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Char char="▪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Char char="▪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Char char="▪"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9" name="Google Shape;369;p37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7"/>
          <p:cNvSpPr txBox="1">
            <a:spLocks noGrp="1"/>
          </p:cNvSpPr>
          <p:nvPr>
            <p:ph type="dt" idx="10"/>
          </p:nvPr>
        </p:nvSpPr>
        <p:spPr>
          <a:xfrm>
            <a:off x="9294041" y="6289679"/>
            <a:ext cx="965947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7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8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8"/>
          <p:cNvSpPr txBox="1">
            <a:spLocks noGrp="1"/>
          </p:cNvSpPr>
          <p:nvPr>
            <p:ph type="dt" idx="10"/>
          </p:nvPr>
        </p:nvSpPr>
        <p:spPr>
          <a:xfrm>
            <a:off x="9294041" y="6289679"/>
            <a:ext cx="965947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9"/>
          <p:cNvGrpSpPr/>
          <p:nvPr/>
        </p:nvGrpSpPr>
        <p:grpSpPr>
          <a:xfrm>
            <a:off x="-3" y="0"/>
            <a:ext cx="12240001" cy="6840000"/>
            <a:chOff x="-1" y="0"/>
            <a:chExt cx="12192002" cy="6858000"/>
          </a:xfrm>
        </p:grpSpPr>
        <p:cxnSp>
          <p:nvCxnSpPr>
            <p:cNvPr id="379" name="Google Shape;379;p39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380;p39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381;p39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39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39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39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p39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" name="Google Shape;386;p39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" name="Google Shape;387;p39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" name="Google Shape;388;p39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" name="Google Shape;389;p39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0" name="Google Shape;390;p39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" name="Google Shape;391;p39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" name="Google Shape;392;p39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" name="Google Shape;393;p39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39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95" name="Google Shape;395;p39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396" name="Google Shape;396;p39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7" name="Google Shape;397;p39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8" name="Google Shape;398;p39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9" name="Google Shape;399;p39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0" name="Google Shape;400;p39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01" name="Google Shape;401;p39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02" name="Google Shape;402;p39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03" name="Google Shape;403;p39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04" name="Google Shape;404;p39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05" name="Google Shape;405;p39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06" name="Google Shape;406;p39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07" name="Google Shape;407;p39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8" name="Google Shape;408;p39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9" name="Google Shape;409;p39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39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39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2" name="Google Shape;412;p39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13" name="Google Shape;413;p39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39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5" name="Google Shape;415;p39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6" name="Google Shape;416;p39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39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18" name="Google Shape;418;p39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19" name="Google Shape;419;p39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20" name="Google Shape;420;p39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21" name="Google Shape;421;p39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22" name="Google Shape;422;p39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23" name="Google Shape;423;p39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24" name="Google Shape;424;p39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5" name="Google Shape;425;p39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39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39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8" name="Google Shape;428;p39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29" name="Google Shape;429;p39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39"/>
          <p:cNvSpPr txBox="1">
            <a:spLocks noGrp="1"/>
          </p:cNvSpPr>
          <p:nvPr>
            <p:ph type="dt" idx="10"/>
          </p:nvPr>
        </p:nvSpPr>
        <p:spPr>
          <a:xfrm>
            <a:off x="9294041" y="6289679"/>
            <a:ext cx="965947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9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52999">
              <a:schemeClr val="dk1"/>
            </a:gs>
            <a:gs pos="100000">
              <a:srgbClr val="000000">
                <a:alpha val="64705"/>
              </a:srgbClr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0"/>
          <p:cNvGrpSpPr/>
          <p:nvPr/>
        </p:nvGrpSpPr>
        <p:grpSpPr>
          <a:xfrm>
            <a:off x="0" y="0"/>
            <a:ext cx="12240001" cy="6840000"/>
            <a:chOff x="-1" y="0"/>
            <a:chExt cx="12192002" cy="6858000"/>
          </a:xfrm>
        </p:grpSpPr>
        <p:cxnSp>
          <p:nvCxnSpPr>
            <p:cNvPr id="11" name="Google Shape;11;p30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2;p30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3;p30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;p30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30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30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30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30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30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30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30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30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30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30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30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30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2470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7" name="Google Shape;27;p30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8" name="Google Shape;28;p3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" name="Google Shape;29;p3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0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3" name="Google Shape;33;p3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" name="Google Shape;34;p3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>
                      <a:alpha val="24705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5" name="Google Shape;35;p3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>
                      <a:alpha val="24705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6" name="Google Shape;36;p3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>
                      <a:alpha val="24705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7" name="Google Shape;37;p3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>
                      <a:alpha val="24705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8" name="Google Shape;38;p3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>
                      <a:alpha val="24705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9" name="Google Shape;39;p3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4" name="Google Shape;44;p30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5" name="Google Shape;45;p3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46;p3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47;p3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0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50" name="Google Shape;50;p3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Google Shape;51;p3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>
                      <a:alpha val="24705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2" name="Google Shape;52;p3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>
                      <a:alpha val="24705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3" name="Google Shape;53;p3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>
                      <a:alpha val="24705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" name="Google Shape;54;p3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>
                      <a:alpha val="24705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" name="Google Shape;55;p3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>
                      <a:alpha val="24705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6" name="Google Shape;56;p3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" name="Google Shape;57;p3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;p3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9" name="Google Shape;59;p3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24705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61" name="Google Shape;61;p30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  <a:defRPr sz="3600" b="1" i="0" u="none" strike="noStrike" cap="none">
                <a:solidFill>
                  <a:srgbClr val="266F8B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23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Clr>
                <a:srgbClr val="266F8B"/>
              </a:buClr>
              <a:buSzPts val="2800"/>
              <a:buFont typeface="Arial"/>
              <a:buChar char="▪"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6F8B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050"/>
              <a:buFont typeface="Arial"/>
              <a:buChar char="▪"/>
              <a:def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050"/>
              <a:buFont typeface="Arial"/>
              <a:buChar char="▪"/>
              <a:def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050"/>
              <a:buFont typeface="Arial"/>
              <a:buChar char="▪"/>
              <a:def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" name="Google Shape;63;p30"/>
          <p:cNvCxnSpPr/>
          <p:nvPr/>
        </p:nvCxnSpPr>
        <p:spPr>
          <a:xfrm>
            <a:off x="609600" y="6172200"/>
            <a:ext cx="10972800" cy="0"/>
          </a:xfrm>
          <a:prstGeom prst="straightConnector1">
            <a:avLst/>
          </a:prstGeom>
          <a:noFill/>
          <a:ln w="12700" cap="flat" cmpd="sng">
            <a:solidFill>
              <a:srgbClr val="266F8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30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1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9294041" y="6289679"/>
            <a:ext cx="965947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2999">
              <a:schemeClr val="lt1"/>
            </a:gs>
            <a:gs pos="100000">
              <a:srgbClr val="F2F2F2">
                <a:alpha val="64705"/>
              </a:srgbClr>
            </a:gs>
          </a:gsLst>
          <a:lin ang="5400000" scaled="0"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9"/>
          <p:cNvGrpSpPr/>
          <p:nvPr/>
        </p:nvGrpSpPr>
        <p:grpSpPr>
          <a:xfrm>
            <a:off x="0" y="0"/>
            <a:ext cx="12240001" cy="6840000"/>
            <a:chOff x="-1" y="0"/>
            <a:chExt cx="12192002" cy="6858000"/>
          </a:xfrm>
        </p:grpSpPr>
        <p:cxnSp>
          <p:nvCxnSpPr>
            <p:cNvPr id="124" name="Google Shape;124;p29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" name="Google Shape;125;p29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" name="Google Shape;126;p29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" name="Google Shape;127;p29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" name="Google Shape;128;p29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" name="Google Shape;129;p29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" name="Google Shape;130;p29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" name="Google Shape;131;p29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" name="Google Shape;132;p29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" name="Google Shape;133;p29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" name="Google Shape;134;p29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" name="Google Shape;135;p29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29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29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29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" name="Google Shape;139;p29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40" name="Google Shape;140;p29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41" name="Google Shape;141;p29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2" name="Google Shape;142;p29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" name="Google Shape;143;p29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" name="Google Shape;144;p29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" name="Google Shape;145;p29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46" name="Google Shape;146;p29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7" name="Google Shape;147;p29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48" name="Google Shape;148;p29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49" name="Google Shape;149;p29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50" name="Google Shape;150;p29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51" name="Google Shape;151;p29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52" name="Google Shape;152;p29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3" name="Google Shape;153;p29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4" name="Google Shape;154;p29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5" name="Google Shape;155;p29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6" name="Google Shape;156;p29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57" name="Google Shape;157;p29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58" name="Google Shape;158;p29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9" name="Google Shape;159;p29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0" name="Google Shape;160;p29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1" name="Google Shape;161;p29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2" name="Google Shape;162;p29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63" name="Google Shape;163;p29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64" name="Google Shape;164;p29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5" name="Google Shape;165;p29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6" name="Google Shape;166;p29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7" name="Google Shape;167;p29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8" name="Google Shape;168;p29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69" name="Google Shape;169;p29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0" name="Google Shape;170;p29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1" name="Google Shape;171;p29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2" name="Google Shape;172;p29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3" name="Google Shape;173;p29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  <a:defRPr sz="3600" b="1" i="0" u="none" strike="noStrike" cap="none">
                <a:solidFill>
                  <a:srgbClr val="266F8B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23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Clr>
                <a:srgbClr val="266F8B"/>
              </a:buClr>
              <a:buSzPts val="2800"/>
              <a:buFont typeface="Arial"/>
              <a:buChar char="▪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6F8B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050"/>
              <a:buFont typeface="Arial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050"/>
              <a:buFont typeface="Arial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050"/>
              <a:buFont typeface="Arial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6F8B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6" name="Google Shape;176;p29"/>
          <p:cNvCxnSpPr/>
          <p:nvPr/>
        </p:nvCxnSpPr>
        <p:spPr>
          <a:xfrm>
            <a:off x="609600" y="6172200"/>
            <a:ext cx="10972800" cy="0"/>
          </a:xfrm>
          <a:prstGeom prst="straightConnector1">
            <a:avLst/>
          </a:prstGeom>
          <a:noFill/>
          <a:ln w="12700" cap="flat" cmpd="sng">
            <a:solidFill>
              <a:srgbClr val="266F8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9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1" u="none" strike="noStrike" cap="none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dt" idx="10"/>
          </p:nvPr>
        </p:nvSpPr>
        <p:spPr>
          <a:xfrm>
            <a:off x="9294041" y="6289679"/>
            <a:ext cx="965947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3wMnU7xbw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"/>
          <p:cNvSpPr txBox="1">
            <a:spLocks noGrp="1"/>
          </p:cNvSpPr>
          <p:nvPr>
            <p:ph type="title"/>
          </p:nvPr>
        </p:nvSpPr>
        <p:spPr>
          <a:xfrm>
            <a:off x="1314062" y="2504253"/>
            <a:ext cx="9601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</a:pPr>
            <a:r>
              <a:rPr lang="en-LK" sz="5400" dirty="0"/>
              <a:t>Manual vs. Automated Software Testing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0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Components of a Typical Test Case</a:t>
            </a:r>
            <a:endParaRPr/>
          </a:p>
        </p:txBody>
      </p:sp>
      <p:sp>
        <p:nvSpPr>
          <p:cNvPr id="579" name="Google Shape;579;p10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38138" lvl="0" indent="-3114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Summary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Description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Pre-conditions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Post-conditions (optional)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Test data (optional)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Test Steps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Expected Results/ Outputs</a:t>
            </a:r>
            <a:endParaRPr/>
          </a:p>
          <a:p>
            <a:pPr marL="266700" lvl="0" indent="-11557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580" name="Google Shape;580;p10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0" y="1306732"/>
            <a:ext cx="4637590" cy="46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10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1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Deshal Weerasinghe - SLIIT, 2021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Test Levels</a:t>
            </a:r>
            <a:endParaRPr/>
          </a:p>
        </p:txBody>
      </p:sp>
      <p:sp>
        <p:nvSpPr>
          <p:cNvPr id="587" name="Google Shape;587;p11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588" name="Google Shape;588;p11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11</a:t>
            </a:fld>
            <a:endParaRPr/>
          </a:p>
        </p:txBody>
      </p:sp>
      <p:pic>
        <p:nvPicPr>
          <p:cNvPr id="589" name="Google Shape;589;p11"/>
          <p:cNvPicPr preferRelativeResize="0"/>
          <p:nvPr/>
        </p:nvPicPr>
        <p:blipFill rotWithShape="1">
          <a:blip r:embed="rId3">
            <a:alphaModFix/>
          </a:blip>
          <a:srcRect t="3926"/>
          <a:stretch/>
        </p:blipFill>
        <p:spPr>
          <a:xfrm>
            <a:off x="2748054" y="1107699"/>
            <a:ext cx="6695891" cy="500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2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Test Types</a:t>
            </a:r>
            <a:endParaRPr/>
          </a:p>
        </p:txBody>
      </p:sp>
      <p:sp>
        <p:nvSpPr>
          <p:cNvPr id="595" name="Google Shape;595;p12"/>
          <p:cNvSpPr txBox="1">
            <a:spLocks noGrp="1"/>
          </p:cNvSpPr>
          <p:nvPr>
            <p:ph type="body" idx="1"/>
          </p:nvPr>
        </p:nvSpPr>
        <p:spPr>
          <a:xfrm>
            <a:off x="6096000" y="1557062"/>
            <a:ext cx="5532033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Functional Tests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Non-functional Tests</a:t>
            </a:r>
            <a:endParaRPr/>
          </a:p>
          <a:p>
            <a:pPr marL="688975" lvl="1" indent="-239712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LK"/>
              <a:t>Performance, load, stress, usability, accessibility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Structural</a:t>
            </a:r>
            <a:endParaRPr/>
          </a:p>
          <a:p>
            <a:pPr marL="688975" lvl="1" indent="-239712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LK"/>
              <a:t>‘White-box’ Testing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Change-related Tests</a:t>
            </a:r>
            <a:endParaRPr/>
          </a:p>
          <a:p>
            <a:pPr marL="688975" lvl="1" indent="-239712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LK"/>
              <a:t>Regression/ retesting</a:t>
            </a:r>
            <a:endParaRPr/>
          </a:p>
        </p:txBody>
      </p:sp>
      <p:sp>
        <p:nvSpPr>
          <p:cNvPr id="596" name="Google Shape;596;p12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597" name="Google Shape;597;p12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12</a:t>
            </a:fld>
            <a:endParaRPr/>
          </a:p>
        </p:txBody>
      </p:sp>
      <p:pic>
        <p:nvPicPr>
          <p:cNvPr id="598" name="Google Shape;598;p12"/>
          <p:cNvPicPr preferRelativeResize="0"/>
          <p:nvPr/>
        </p:nvPicPr>
        <p:blipFill rotWithShape="1">
          <a:blip r:embed="rId3">
            <a:alphaModFix/>
          </a:blip>
          <a:srcRect l="7856" r="10386"/>
          <a:stretch/>
        </p:blipFill>
        <p:spPr>
          <a:xfrm>
            <a:off x="609600" y="1656774"/>
            <a:ext cx="5104475" cy="437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3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Test Execution Types</a:t>
            </a:r>
            <a:endParaRPr/>
          </a:p>
        </p:txBody>
      </p:sp>
      <p:sp>
        <p:nvSpPr>
          <p:cNvPr id="604" name="Google Shape;604;p13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635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667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Build Verification Tests (BVT)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LK"/>
              <a:t>Verify whether all basic functionalities of a selected application works after creating a new build with changes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Smoke Tests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LK"/>
              <a:t>Verify whether a new build is stable enough to continue the rest of the testing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Functionality Verification (’Progression’)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LK"/>
              <a:t>Verify one or more selected functionality after initial implementation or making changes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Regression Test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LK"/>
              <a:t>Verify a functionality or related functionality to assess the impact of changes made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Re-testing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LK"/>
              <a:t>Test everything once again</a:t>
            </a:r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4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Test Outcomes Reporting</a:t>
            </a:r>
            <a:endParaRPr/>
          </a:p>
        </p:txBody>
      </p:sp>
      <p:sp>
        <p:nvSpPr>
          <p:cNvPr id="612" name="Google Shape;612;p14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67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Bugs/ defects 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Change requests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Status reports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Periodic health-checks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Test coverage reports</a:t>
            </a:r>
            <a:endParaRPr/>
          </a:p>
        </p:txBody>
      </p:sp>
      <p:sp>
        <p:nvSpPr>
          <p:cNvPr id="613" name="Google Shape;613;p14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614" name="Google Shape;614;p14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14</a:t>
            </a:fld>
            <a:endParaRPr/>
          </a:p>
        </p:txBody>
      </p:sp>
      <p:pic>
        <p:nvPicPr>
          <p:cNvPr id="615" name="Google Shape;615;p14"/>
          <p:cNvPicPr preferRelativeResize="0"/>
          <p:nvPr/>
        </p:nvPicPr>
        <p:blipFill rotWithShape="1">
          <a:blip r:embed="rId3">
            <a:alphaModFix/>
          </a:blip>
          <a:srcRect b="10637"/>
          <a:stretch/>
        </p:blipFill>
        <p:spPr>
          <a:xfrm>
            <a:off x="6349011" y="1393926"/>
            <a:ext cx="5233389" cy="467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5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How Software is Tested</a:t>
            </a:r>
            <a:endParaRPr/>
          </a:p>
        </p:txBody>
      </p:sp>
      <p:sp>
        <p:nvSpPr>
          <p:cNvPr id="621" name="Google Shape;621;p15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38138" lvl="0" indent="-3114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Identify test context/ conditions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Prepare test scenarios/ test cases</a:t>
            </a:r>
            <a:endParaRPr/>
          </a:p>
          <a:p>
            <a:pPr marL="688975" lvl="1" indent="-315278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LK"/>
              <a:t>Use test design techniques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Test in different levels of software development 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Use multiple test types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And different test execution types to suit the task at hand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Report test outcomes</a:t>
            </a:r>
            <a:endParaRPr/>
          </a:p>
          <a:p>
            <a:pPr marL="266700" lvl="0" indent="-102235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622" name="Google Shape;622;p15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623" name="Google Shape;623;p15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03903e72a_0_0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900" cy="22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LK"/>
              <a:t>16</a:t>
            </a:fld>
            <a:endParaRPr/>
          </a:p>
        </p:txBody>
      </p:sp>
      <p:pic>
        <p:nvPicPr>
          <p:cNvPr id="630" name="Google Shape;630;gd03903e72a_0_0" descr="During a demonstration of a beta version of Windows 98 by Microsoft's Bill Gates, at COMDEX on April 20, 1998, a SE incident occurred in public. The computer crashed with a stop error when his assistant (Chris Capossela, currently Microsoft's Corporate VP in the Information Working business unit) connected a scanner to demonstrate Windows 98's support for Plug and Play devices. This brought applause from the crowd, and Gates replied after a pause: &quot;That must be why we're not shipping Windows 98 yet&quot;." title="Windows 98 famous bluescreen at COMDEX 199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792" y="0"/>
            <a:ext cx="914401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The Seven Principles of Testing from ISTQB</a:t>
            </a:r>
            <a:endParaRPr/>
          </a:p>
        </p:txBody>
      </p:sp>
      <p:sp>
        <p:nvSpPr>
          <p:cNvPr id="636" name="Google Shape;636;p16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637" name="Google Shape;637;p16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17</a:t>
            </a:fld>
            <a:endParaRPr/>
          </a:p>
        </p:txBody>
      </p:sp>
      <p:grpSp>
        <p:nvGrpSpPr>
          <p:cNvPr id="638" name="Google Shape;638;p16"/>
          <p:cNvGrpSpPr/>
          <p:nvPr/>
        </p:nvGrpSpPr>
        <p:grpSpPr>
          <a:xfrm>
            <a:off x="609600" y="1425394"/>
            <a:ext cx="10972800" cy="4681800"/>
            <a:chOff x="0" y="31138"/>
            <a:chExt cx="10972800" cy="4681800"/>
          </a:xfrm>
        </p:grpSpPr>
        <p:sp>
          <p:nvSpPr>
            <p:cNvPr id="639" name="Google Shape;639;p16"/>
            <p:cNvSpPr/>
            <p:nvPr/>
          </p:nvSpPr>
          <p:spPr>
            <a:xfrm>
              <a:off x="0" y="252538"/>
              <a:ext cx="10972800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75BD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548640" y="31138"/>
              <a:ext cx="7680960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9DBCF"/>
                </a:gs>
                <a:gs pos="50000">
                  <a:srgbClr val="ADD4C6"/>
                </a:gs>
                <a:gs pos="100000">
                  <a:srgbClr val="9FD0B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 txBox="1"/>
            <p:nvPr/>
          </p:nvSpPr>
          <p:spPr>
            <a:xfrm>
              <a:off x="570256" y="52754"/>
              <a:ext cx="7637728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0300" tIns="0" rIns="290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oto Sans Symbols"/>
                <a:buNone/>
              </a:pPr>
              <a:r>
                <a:rPr lang="en-LK" sz="15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Testing shows presence of defects</a:t>
              </a:r>
              <a:endParaRPr sz="1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932938"/>
              <a:ext cx="10972800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74B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548640" y="711538"/>
              <a:ext cx="7680960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8D7CF"/>
                </a:gs>
                <a:gs pos="50000">
                  <a:srgbClr val="ACCFC6"/>
                </a:gs>
                <a:gs pos="100000">
                  <a:srgbClr val="9ECBB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 txBox="1"/>
            <p:nvPr/>
          </p:nvSpPr>
          <p:spPr>
            <a:xfrm>
              <a:off x="570256" y="733154"/>
              <a:ext cx="7637728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0300" tIns="0" rIns="290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None/>
              </a:pPr>
              <a:r>
                <a:rPr lang="en-LK" sz="15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Exhaustive testing is impossible</a:t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0" y="1613338"/>
              <a:ext cx="10972800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75ADA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548640" y="1391938"/>
              <a:ext cx="7680960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8D3CE"/>
                </a:gs>
                <a:gs pos="50000">
                  <a:srgbClr val="ACCAC5"/>
                </a:gs>
                <a:gs pos="100000">
                  <a:srgbClr val="9FC5B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 txBox="1"/>
            <p:nvPr/>
          </p:nvSpPr>
          <p:spPr>
            <a:xfrm>
              <a:off x="570256" y="1413554"/>
              <a:ext cx="7637728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0300" tIns="0" rIns="290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None/>
              </a:pPr>
              <a:r>
                <a:rPr lang="en-LK" sz="15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Early testing</a:t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0" y="2293738"/>
              <a:ext cx="10972800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75A6A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48640" y="2072338"/>
              <a:ext cx="7680960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8CFCC"/>
                </a:gs>
                <a:gs pos="50000">
                  <a:srgbClr val="ACC6C3"/>
                </a:gs>
                <a:gs pos="100000">
                  <a:srgbClr val="9EC0B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 txBox="1"/>
            <p:nvPr/>
          </p:nvSpPr>
          <p:spPr>
            <a:xfrm>
              <a:off x="570256" y="2093954"/>
              <a:ext cx="7637728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0300" tIns="0" rIns="290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None/>
              </a:pPr>
              <a:r>
                <a:rPr lang="en-LK" sz="15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Defect clustering</a:t>
              </a:r>
              <a:endParaRPr sz="1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0" y="2974138"/>
              <a:ext cx="10972800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769E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548640" y="2752738"/>
              <a:ext cx="7680960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8CACA"/>
                </a:gs>
                <a:gs pos="50000">
                  <a:srgbClr val="ACC1C1"/>
                </a:gs>
                <a:gs pos="100000">
                  <a:srgbClr val="9FBAB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 txBox="1"/>
            <p:nvPr/>
          </p:nvSpPr>
          <p:spPr>
            <a:xfrm>
              <a:off x="570256" y="2774354"/>
              <a:ext cx="7637728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0300" tIns="0" rIns="290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None/>
              </a:pPr>
              <a:r>
                <a:rPr lang="en-LK" sz="15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Pesticide paradox</a:t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0" y="3654538"/>
              <a:ext cx="10972800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7894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548640" y="3433138"/>
              <a:ext cx="7680960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9C5C6"/>
                </a:gs>
                <a:gs pos="50000">
                  <a:srgbClr val="ADBBBC"/>
                </a:gs>
                <a:gs pos="100000">
                  <a:srgbClr val="A0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 txBox="1"/>
            <p:nvPr/>
          </p:nvSpPr>
          <p:spPr>
            <a:xfrm>
              <a:off x="570256" y="3454754"/>
              <a:ext cx="7637728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0300" tIns="0" rIns="290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None/>
              </a:pPr>
              <a:r>
                <a:rPr lang="en-LK" sz="15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Testing is context-dependent </a:t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0" y="4334938"/>
              <a:ext cx="10972800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798B8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548640" y="4113538"/>
              <a:ext cx="7680960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9C1C2"/>
                </a:gs>
                <a:gs pos="50000">
                  <a:srgbClr val="ADB7B8"/>
                </a:gs>
                <a:gs pos="100000">
                  <a:srgbClr val="A1ADA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 txBox="1"/>
            <p:nvPr/>
          </p:nvSpPr>
          <p:spPr>
            <a:xfrm>
              <a:off x="570256" y="4135154"/>
              <a:ext cx="7637728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0300" tIns="0" rIns="290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None/>
              </a:pPr>
              <a:r>
                <a:rPr lang="en-LK" sz="15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Absence of errors fallacy 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7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Manual Testing</a:t>
            </a:r>
            <a:endParaRPr/>
          </a:p>
        </p:txBody>
      </p:sp>
      <p:sp>
        <p:nvSpPr>
          <p:cNvPr id="665" name="Google Shape;665;p17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667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A </a:t>
            </a:r>
            <a:r>
              <a:rPr lang="en-LK" i="1"/>
              <a:t>person </a:t>
            </a:r>
            <a:r>
              <a:rPr lang="en-LK"/>
              <a:t>executes test cases </a:t>
            </a:r>
            <a:r>
              <a:rPr lang="en-LK" i="1"/>
              <a:t>manually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Perform input tasks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Observe outputs/ outcomes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Report observations 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Requires the tester to be knowledgeable about the software and often the domain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At least the first round of testing of a new application should be done manually</a:t>
            </a:r>
            <a:endParaRPr/>
          </a:p>
        </p:txBody>
      </p:sp>
      <p:sp>
        <p:nvSpPr>
          <p:cNvPr id="666" name="Google Shape;666;p17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667" name="Google Shape;667;p17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8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How Testing is done in a Typical SW Project</a:t>
            </a:r>
            <a:endParaRPr/>
          </a:p>
        </p:txBody>
      </p:sp>
      <p:sp>
        <p:nvSpPr>
          <p:cNvPr id="673" name="Google Shape;673;p18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674" name="Google Shape;674;p18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19</a:t>
            </a:fld>
            <a:endParaRPr/>
          </a:p>
        </p:txBody>
      </p:sp>
      <p:grpSp>
        <p:nvGrpSpPr>
          <p:cNvPr id="675" name="Google Shape;675;p18"/>
          <p:cNvGrpSpPr/>
          <p:nvPr/>
        </p:nvGrpSpPr>
        <p:grpSpPr>
          <a:xfrm>
            <a:off x="1570937" y="1557338"/>
            <a:ext cx="9096163" cy="4513262"/>
            <a:chOff x="961337" y="0"/>
            <a:chExt cx="9096163" cy="4513262"/>
          </a:xfrm>
        </p:grpSpPr>
        <p:sp>
          <p:nvSpPr>
            <p:cNvPr id="676" name="Google Shape;676;p18"/>
            <p:cNvSpPr/>
            <p:nvPr/>
          </p:nvSpPr>
          <p:spPr>
            <a:xfrm>
              <a:off x="8452295" y="0"/>
              <a:ext cx="1605205" cy="4513262"/>
            </a:xfrm>
            <a:prstGeom prst="roundRect">
              <a:avLst>
                <a:gd name="adj" fmla="val 10000"/>
              </a:avLst>
            </a:prstGeom>
            <a:solidFill>
              <a:srgbClr val="C2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8"/>
            <p:cNvSpPr txBox="1"/>
            <p:nvPr/>
          </p:nvSpPr>
          <p:spPr>
            <a:xfrm>
              <a:off x="8452295" y="0"/>
              <a:ext cx="1605205" cy="135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LK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Maintenance </a:t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6579555" y="0"/>
              <a:ext cx="1605205" cy="4513262"/>
            </a:xfrm>
            <a:prstGeom prst="roundRect">
              <a:avLst>
                <a:gd name="adj" fmla="val 10000"/>
              </a:avLst>
            </a:prstGeom>
            <a:solidFill>
              <a:srgbClr val="C2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8"/>
            <p:cNvSpPr txBox="1"/>
            <p:nvPr/>
          </p:nvSpPr>
          <p:spPr>
            <a:xfrm>
              <a:off x="6579555" y="0"/>
              <a:ext cx="1605205" cy="135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LK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Release</a:t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4706816" y="0"/>
              <a:ext cx="1605205" cy="4513262"/>
            </a:xfrm>
            <a:prstGeom prst="roundRect">
              <a:avLst>
                <a:gd name="adj" fmla="val 10000"/>
              </a:avLst>
            </a:prstGeom>
            <a:solidFill>
              <a:srgbClr val="C2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8"/>
            <p:cNvSpPr txBox="1"/>
            <p:nvPr/>
          </p:nvSpPr>
          <p:spPr>
            <a:xfrm>
              <a:off x="4706816" y="0"/>
              <a:ext cx="1605205" cy="135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LK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Testing</a:t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2834077" y="0"/>
              <a:ext cx="1605205" cy="4513262"/>
            </a:xfrm>
            <a:prstGeom prst="roundRect">
              <a:avLst>
                <a:gd name="adj" fmla="val 10000"/>
              </a:avLst>
            </a:prstGeom>
            <a:solidFill>
              <a:srgbClr val="C2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8"/>
            <p:cNvSpPr txBox="1"/>
            <p:nvPr/>
          </p:nvSpPr>
          <p:spPr>
            <a:xfrm>
              <a:off x="2834077" y="0"/>
              <a:ext cx="1605205" cy="135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LK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Implementation</a:t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961337" y="0"/>
              <a:ext cx="1605205" cy="4513262"/>
            </a:xfrm>
            <a:prstGeom prst="roundRect">
              <a:avLst>
                <a:gd name="adj" fmla="val 10000"/>
              </a:avLst>
            </a:prstGeom>
            <a:solidFill>
              <a:srgbClr val="C2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8"/>
            <p:cNvSpPr txBox="1"/>
            <p:nvPr/>
          </p:nvSpPr>
          <p:spPr>
            <a:xfrm>
              <a:off x="961337" y="0"/>
              <a:ext cx="1605205" cy="135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LK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Requirements</a:t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1095104" y="2508937"/>
              <a:ext cx="1337670" cy="668835"/>
            </a:xfrm>
            <a:prstGeom prst="roundRect">
              <a:avLst>
                <a:gd name="adj" fmla="val 10000"/>
              </a:avLst>
            </a:prstGeom>
            <a:solidFill>
              <a:srgbClr val="5B958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8"/>
            <p:cNvSpPr txBox="1"/>
            <p:nvPr/>
          </p:nvSpPr>
          <p:spPr>
            <a:xfrm>
              <a:off x="1114694" y="2528527"/>
              <a:ext cx="1298490" cy="629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LK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Product Owner/ Customer Provides</a:t>
              </a: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 rot="-3310531">
              <a:off x="2231826" y="2445437"/>
              <a:ext cx="936966" cy="266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8BC5B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8"/>
            <p:cNvSpPr txBox="1"/>
            <p:nvPr/>
          </p:nvSpPr>
          <p:spPr>
            <a:xfrm rot="-3310531">
              <a:off x="2676885" y="2435350"/>
              <a:ext cx="46848" cy="4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2967844" y="1739776"/>
              <a:ext cx="1337670" cy="668835"/>
            </a:xfrm>
            <a:prstGeom prst="roundRect">
              <a:avLst>
                <a:gd name="adj" fmla="val 10000"/>
              </a:avLst>
            </a:prstGeom>
            <a:solidFill>
              <a:srgbClr val="68AA9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8"/>
            <p:cNvSpPr txBox="1"/>
            <p:nvPr/>
          </p:nvSpPr>
          <p:spPr>
            <a:xfrm>
              <a:off x="2987434" y="1759366"/>
              <a:ext cx="1298490" cy="629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LK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 Team Implements</a:t>
              </a: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 rot="-2142401">
              <a:off x="4243580" y="1868566"/>
              <a:ext cx="658938" cy="266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ADD3C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8"/>
            <p:cNvSpPr txBox="1"/>
            <p:nvPr/>
          </p:nvSpPr>
          <p:spPr>
            <a:xfrm rot="-2142401">
              <a:off x="4556575" y="1865430"/>
              <a:ext cx="32946" cy="32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4840583" y="1355196"/>
              <a:ext cx="1337670" cy="668835"/>
            </a:xfrm>
            <a:prstGeom prst="roundRect">
              <a:avLst>
                <a:gd name="adj" fmla="val 10000"/>
              </a:avLst>
            </a:prstGeom>
            <a:solidFill>
              <a:srgbClr val="74BEA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8"/>
            <p:cNvSpPr txBox="1"/>
            <p:nvPr/>
          </p:nvSpPr>
          <p:spPr>
            <a:xfrm>
              <a:off x="4860173" y="1374786"/>
              <a:ext cx="1298490" cy="629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LK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Unit Testing</a:t>
              </a: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 rot="2142401">
              <a:off x="4243580" y="2253147"/>
              <a:ext cx="658938" cy="266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ADD3C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8"/>
            <p:cNvSpPr txBox="1"/>
            <p:nvPr/>
          </p:nvSpPr>
          <p:spPr>
            <a:xfrm rot="2142401">
              <a:off x="4556575" y="2250011"/>
              <a:ext cx="32946" cy="32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4840583" y="2124356"/>
              <a:ext cx="1337670" cy="668835"/>
            </a:xfrm>
            <a:prstGeom prst="roundRect">
              <a:avLst>
                <a:gd name="adj" fmla="val 10000"/>
              </a:avLst>
            </a:prstGeom>
            <a:solidFill>
              <a:srgbClr val="74BEA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 txBox="1"/>
            <p:nvPr/>
          </p:nvSpPr>
          <p:spPr>
            <a:xfrm>
              <a:off x="4860173" y="2143946"/>
              <a:ext cx="1298490" cy="629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LK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Code Reviews</a:t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3310531">
              <a:off x="2231826" y="3214598"/>
              <a:ext cx="936966" cy="266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8BC5B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 txBox="1"/>
            <p:nvPr/>
          </p:nvSpPr>
          <p:spPr>
            <a:xfrm rot="3310531">
              <a:off x="2676885" y="3204511"/>
              <a:ext cx="46848" cy="4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2967844" y="3278098"/>
              <a:ext cx="1337670" cy="668835"/>
            </a:xfrm>
            <a:prstGeom prst="roundRect">
              <a:avLst>
                <a:gd name="adj" fmla="val 10000"/>
              </a:avLst>
            </a:prstGeom>
            <a:solidFill>
              <a:srgbClr val="68AA9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8"/>
            <p:cNvSpPr txBox="1"/>
            <p:nvPr/>
          </p:nvSpPr>
          <p:spPr>
            <a:xfrm>
              <a:off x="2987434" y="3297688"/>
              <a:ext cx="1298490" cy="629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LK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QE Team Designs Tests</a:t>
              </a: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 rot="-2142401">
              <a:off x="4243580" y="3406888"/>
              <a:ext cx="658938" cy="266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ADD3C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8"/>
            <p:cNvSpPr txBox="1"/>
            <p:nvPr/>
          </p:nvSpPr>
          <p:spPr>
            <a:xfrm rot="-2142401">
              <a:off x="4556575" y="3403752"/>
              <a:ext cx="32946" cy="32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4840583" y="2893517"/>
              <a:ext cx="1337670" cy="668835"/>
            </a:xfrm>
            <a:prstGeom prst="roundRect">
              <a:avLst>
                <a:gd name="adj" fmla="val 10000"/>
              </a:avLst>
            </a:prstGeom>
            <a:solidFill>
              <a:srgbClr val="74BEA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8"/>
            <p:cNvSpPr txBox="1"/>
            <p:nvPr/>
          </p:nvSpPr>
          <p:spPr>
            <a:xfrm>
              <a:off x="4860173" y="2913107"/>
              <a:ext cx="1298490" cy="629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LK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Manual Testing </a:t>
              </a: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 rot="2142401">
              <a:off x="4243580" y="3791468"/>
              <a:ext cx="658938" cy="266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ADD3C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8"/>
            <p:cNvSpPr txBox="1"/>
            <p:nvPr/>
          </p:nvSpPr>
          <p:spPr>
            <a:xfrm rot="2142401">
              <a:off x="4556575" y="3788332"/>
              <a:ext cx="32946" cy="32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4840583" y="3662678"/>
              <a:ext cx="1337670" cy="668835"/>
            </a:xfrm>
            <a:prstGeom prst="roundRect">
              <a:avLst>
                <a:gd name="adj" fmla="val 10000"/>
              </a:avLst>
            </a:prstGeom>
            <a:solidFill>
              <a:srgbClr val="74BEA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8"/>
            <p:cNvSpPr txBox="1"/>
            <p:nvPr/>
          </p:nvSpPr>
          <p:spPr>
            <a:xfrm>
              <a:off x="4860173" y="3682268"/>
              <a:ext cx="1298490" cy="629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LK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Automation</a:t>
              </a: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 rot="5096">
              <a:off x="6178254" y="3984176"/>
              <a:ext cx="564016" cy="266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C9E1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 txBox="1"/>
            <p:nvPr/>
          </p:nvSpPr>
          <p:spPr>
            <a:xfrm rot="5096">
              <a:off x="6446161" y="3983413"/>
              <a:ext cx="28200" cy="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6742270" y="3663514"/>
              <a:ext cx="1337670" cy="668835"/>
            </a:xfrm>
            <a:prstGeom prst="roundRect">
              <a:avLst>
                <a:gd name="adj" fmla="val 10000"/>
              </a:avLst>
            </a:prstGeom>
            <a:solidFill>
              <a:srgbClr val="ADD3C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 txBox="1"/>
            <p:nvPr/>
          </p:nvSpPr>
          <p:spPr>
            <a:xfrm>
              <a:off x="6761860" y="3683104"/>
              <a:ext cx="1298490" cy="629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LK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Regression</a:t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90567">
              <a:off x="8079848" y="3977605"/>
              <a:ext cx="530664" cy="266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C9E1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 txBox="1"/>
            <p:nvPr/>
          </p:nvSpPr>
          <p:spPr>
            <a:xfrm rot="-90567">
              <a:off x="8331914" y="3977676"/>
              <a:ext cx="26533" cy="26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8610421" y="3649535"/>
              <a:ext cx="1337670" cy="668835"/>
            </a:xfrm>
            <a:prstGeom prst="roundRect">
              <a:avLst>
                <a:gd name="adj" fmla="val 10000"/>
              </a:avLst>
            </a:prstGeom>
            <a:solidFill>
              <a:srgbClr val="ADD3C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 txBox="1"/>
            <p:nvPr/>
          </p:nvSpPr>
          <p:spPr>
            <a:xfrm>
              <a:off x="8630011" y="3669125"/>
              <a:ext cx="1298490" cy="629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LK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BVT/ Health-checks</a:t>
              </a:r>
              <a:endParaRPr/>
            </a:p>
          </p:txBody>
        </p:sp>
      </p:grpSp>
      <p:cxnSp>
        <p:nvCxnSpPr>
          <p:cNvPr id="720" name="Google Shape;720;p18"/>
          <p:cNvCxnSpPr/>
          <p:nvPr/>
        </p:nvCxnSpPr>
        <p:spPr>
          <a:xfrm>
            <a:off x="6749213" y="4783015"/>
            <a:ext cx="1332000" cy="432000"/>
          </a:xfrm>
          <a:prstGeom prst="bentConnector3">
            <a:avLst>
              <a:gd name="adj1" fmla="val 96251"/>
            </a:avLst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21" name="Google Shape;721;p18"/>
          <p:cNvCxnSpPr/>
          <p:nvPr/>
        </p:nvCxnSpPr>
        <p:spPr>
          <a:xfrm>
            <a:off x="6772363" y="5555848"/>
            <a:ext cx="57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"/>
          <p:cNvSpPr txBox="1">
            <a:spLocks noGrp="1"/>
          </p:cNvSpPr>
          <p:nvPr>
            <p:ph type="title"/>
          </p:nvPr>
        </p:nvSpPr>
        <p:spPr>
          <a:xfrm>
            <a:off x="7627402" y="5346700"/>
            <a:ext cx="4279900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layfair Display"/>
              <a:buNone/>
            </a:pPr>
            <a:r>
              <a:rPr lang="en-LK">
                <a:latin typeface="Merriweather"/>
                <a:ea typeface="Merriweather"/>
                <a:cs typeface="Merriweather"/>
                <a:sym typeface="Merriweather"/>
              </a:rPr>
              <a:t>Deshal Weerasinghe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13" name="Google Shape;513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465" r="1456"/>
          <a:stretch/>
        </p:blipFill>
        <p:spPr>
          <a:xfrm>
            <a:off x="7627402" y="781050"/>
            <a:ext cx="4279800" cy="44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"/>
          <p:cNvSpPr txBox="1"/>
          <p:nvPr/>
        </p:nvSpPr>
        <p:spPr>
          <a:xfrm>
            <a:off x="612500" y="1504950"/>
            <a:ext cx="63627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71446" marR="0" lvl="0" indent="-17144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Merriweather"/>
              <a:buChar char="▪"/>
            </a:pPr>
            <a:r>
              <a:rPr lang="en-LK" sz="150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BSc. (IT) – Curtin University, 2009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46" marR="0" lvl="0" indent="-171446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Merriweather"/>
              <a:buChar char="▪"/>
            </a:pPr>
            <a:r>
              <a:rPr lang="en-LK" sz="150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MBA – PIM (University of Sri </a:t>
            </a:r>
            <a:r>
              <a:rPr lang="en-LK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Jayewardenepura</a:t>
            </a:r>
            <a:r>
              <a:rPr lang="en-LK" sz="150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), 2014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46" marR="0" lvl="0" indent="-171446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Merriweather"/>
              <a:buChar char="▪"/>
            </a:pPr>
            <a:r>
              <a:rPr lang="en-LK" sz="150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ISTQB Certified Advanced Test Manager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46" marR="0" lvl="0" indent="-171446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Merriweather"/>
              <a:buChar char="▪"/>
            </a:pPr>
            <a:r>
              <a:rPr lang="en-LK" sz="150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10+ Years Industry experience as a QA Engineer and Team Lead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46" marR="0" lvl="0" indent="-171446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Merriweather"/>
              <a:buChar char="▪"/>
            </a:pPr>
            <a:r>
              <a:rPr lang="en-LK" sz="150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Working as </a:t>
            </a:r>
            <a:r>
              <a:rPr lang="en-LK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Technical</a:t>
            </a:r>
            <a:r>
              <a:rPr lang="en-LK" sz="150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Lead at </a:t>
            </a:r>
            <a:r>
              <a:rPr lang="en-LK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WSO2 Inc</a:t>
            </a:r>
            <a:r>
              <a:rPr lang="en-LK" sz="150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46" marR="0" lvl="0" indent="-171446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Clr>
                <a:srgbClr val="266F8B"/>
              </a:buClr>
              <a:buSzPts val="1500"/>
              <a:buFont typeface="Merriweather"/>
              <a:buChar char="▪"/>
            </a:pPr>
            <a:r>
              <a:rPr lang="en-LK" sz="150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Visiting Lecturer at SLIIT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9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Automated Testing</a:t>
            </a:r>
            <a:endParaRPr/>
          </a:p>
        </p:txBody>
      </p:sp>
      <p:sp>
        <p:nvSpPr>
          <p:cNvPr id="727" name="Google Shape;727;p19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67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LK" i="1"/>
              <a:t>A tool </a:t>
            </a:r>
            <a:r>
              <a:rPr lang="en-LK"/>
              <a:t>executes test cases </a:t>
            </a:r>
            <a:r>
              <a:rPr lang="en-LK" i="1"/>
              <a:t>automatically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▪"/>
            </a:pPr>
            <a:r>
              <a:rPr lang="en-LK"/>
              <a:t>Perform inputs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▪"/>
            </a:pPr>
            <a:r>
              <a:rPr lang="en-LK"/>
              <a:t>Verify outputs/ outcomes (compare with expected outcomes – </a:t>
            </a:r>
            <a:r>
              <a:rPr lang="en-LK" i="1"/>
              <a:t>‘assert’</a:t>
            </a:r>
            <a:r>
              <a:rPr lang="en-LK"/>
              <a:t>) 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▪"/>
            </a:pPr>
            <a:r>
              <a:rPr lang="en-LK"/>
              <a:t>Report (generate matrices, share with stakeholders)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More suitable for a matured application, which delivers frequent updates/ changes</a:t>
            </a:r>
            <a:endParaRPr/>
          </a:p>
        </p:txBody>
      </p:sp>
      <p:sp>
        <p:nvSpPr>
          <p:cNvPr id="728" name="Google Shape;728;p19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729" name="Google Shape;729;p19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0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Why Testing should be Automated?</a:t>
            </a:r>
            <a:endParaRPr/>
          </a:p>
        </p:txBody>
      </p:sp>
      <p:sp>
        <p:nvSpPr>
          <p:cNvPr id="735" name="Google Shape;735;p20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67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Manual testing is time-consuming (time = money!)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Higher error margin associated with repetitive manual test execution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Manual testers can focus more on exploratory tests rather than repetitively executing same set of tests</a:t>
            </a:r>
            <a:endParaRPr/>
          </a:p>
          <a:p>
            <a:pPr marL="266700" lvl="0" indent="-889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6" name="Google Shape;736;p20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737" name="Google Shape;737;p20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1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What should be Automated?</a:t>
            </a:r>
            <a:endParaRPr/>
          </a:p>
        </p:txBody>
      </p:sp>
      <p:sp>
        <p:nvSpPr>
          <p:cNvPr id="743" name="Google Shape;743;p21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67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Tests that require frequent execution 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LK"/>
              <a:t>Eg. Daily executions of BVTs/ Health-checks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Test cases that require higher precision in execution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LK"/>
              <a:t>High-frequency concurrent user actions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Tests that are difficult to perform manually </a:t>
            </a:r>
            <a:endParaRPr/>
          </a:p>
          <a:p>
            <a:pPr marL="444500" lvl="1" indent="-23971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LK"/>
              <a:t>High number of multi-user tests (performance)</a:t>
            </a:r>
            <a:endParaRPr/>
          </a:p>
          <a:p>
            <a:pPr marL="266700" lvl="0" indent="-889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44" name="Google Shape;744;p21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745" name="Google Shape;745;p21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2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How Testing is Automated?</a:t>
            </a:r>
            <a:endParaRPr/>
          </a:p>
        </p:txBody>
      </p:sp>
      <p:sp>
        <p:nvSpPr>
          <p:cNvPr id="751" name="Google Shape;751;p22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752" name="Google Shape;752;p22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23</a:t>
            </a:fld>
            <a:endParaRPr/>
          </a:p>
        </p:txBody>
      </p:sp>
      <p:grpSp>
        <p:nvGrpSpPr>
          <p:cNvPr id="753" name="Google Shape;753;p22"/>
          <p:cNvGrpSpPr/>
          <p:nvPr/>
        </p:nvGrpSpPr>
        <p:grpSpPr>
          <a:xfrm>
            <a:off x="1931649" y="1387092"/>
            <a:ext cx="8326899" cy="4614819"/>
            <a:chOff x="1323844" y="96075"/>
            <a:chExt cx="8326899" cy="4614819"/>
          </a:xfrm>
        </p:grpSpPr>
        <p:sp>
          <p:nvSpPr>
            <p:cNvPr id="754" name="Google Shape;754;p22"/>
            <p:cNvSpPr/>
            <p:nvPr/>
          </p:nvSpPr>
          <p:spPr>
            <a:xfrm>
              <a:off x="1323844" y="96075"/>
              <a:ext cx="8326899" cy="12109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5BD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 txBox="1"/>
            <p:nvPr/>
          </p:nvSpPr>
          <p:spPr>
            <a:xfrm>
              <a:off x="1323844" y="398816"/>
              <a:ext cx="8024158" cy="605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254000" bIns="1922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pen Sans"/>
                <a:buNone/>
              </a:pPr>
              <a:r>
                <a:rPr lang="en-LK" sz="18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Tool Selection</a:t>
              </a: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340603" y="992909"/>
              <a:ext cx="1538977" cy="20880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75BD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 txBox="1"/>
            <p:nvPr/>
          </p:nvSpPr>
          <p:spPr>
            <a:xfrm>
              <a:off x="1340603" y="992909"/>
              <a:ext cx="1538977" cy="2088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None/>
              </a:pPr>
              <a:r>
                <a:rPr lang="en-LK" sz="1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Select a tool based on the application type, domain etc.</a:t>
              </a: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2862655" y="499886"/>
              <a:ext cx="6788088" cy="12109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4B2A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 txBox="1"/>
            <p:nvPr/>
          </p:nvSpPr>
          <p:spPr>
            <a:xfrm>
              <a:off x="2862655" y="802627"/>
              <a:ext cx="6485347" cy="605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254000" bIns="1922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pen Sans"/>
                <a:buNone/>
              </a:pPr>
              <a:r>
                <a:rPr lang="en-LK" sz="18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Define scope &amp; Plan</a:t>
              </a: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2877398" y="1411462"/>
              <a:ext cx="1538977" cy="20880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74B2A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 txBox="1"/>
            <p:nvPr/>
          </p:nvSpPr>
          <p:spPr>
            <a:xfrm>
              <a:off x="2877398" y="1411462"/>
              <a:ext cx="1538977" cy="2088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None/>
              </a:pPr>
              <a:r>
                <a:rPr lang="en-LK" sz="1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to automate (scenarios, data, </a:t>
              </a:r>
              <a:r>
                <a:rPr lang="en-LK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reusable</a:t>
              </a:r>
              <a:r>
                <a:rPr lang="en-LK" sz="1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items) </a:t>
              </a: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4401466" y="903697"/>
              <a:ext cx="5249277" cy="12109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5A6A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 txBox="1"/>
            <p:nvPr/>
          </p:nvSpPr>
          <p:spPr>
            <a:xfrm>
              <a:off x="4401466" y="1206438"/>
              <a:ext cx="4946536" cy="605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254000" bIns="1922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pen Sans"/>
                <a:buNone/>
              </a:pPr>
              <a:r>
                <a:rPr lang="en-LK" sz="18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Design &amp; Implementation</a:t>
              </a: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4416209" y="1800530"/>
              <a:ext cx="1538977" cy="20880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75A6A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 txBox="1"/>
            <p:nvPr/>
          </p:nvSpPr>
          <p:spPr>
            <a:xfrm>
              <a:off x="4416209" y="1800530"/>
              <a:ext cx="1538977" cy="2088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None/>
              </a:pPr>
              <a:r>
                <a:rPr lang="en-LK" sz="1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Create scripts, execution methods, schedule, pre/ post conditions </a:t>
              </a: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5941110" y="1307507"/>
              <a:ext cx="3709633" cy="12109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69A9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 txBox="1"/>
            <p:nvPr/>
          </p:nvSpPr>
          <p:spPr>
            <a:xfrm>
              <a:off x="5941110" y="1610248"/>
              <a:ext cx="3406892" cy="605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254000" bIns="1922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pen Sans"/>
                <a:buNone/>
              </a:pPr>
              <a:r>
                <a:rPr lang="en-LK" sz="18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Test Execution</a:t>
              </a: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5955853" y="2204341"/>
              <a:ext cx="1538977" cy="20880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769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 txBox="1"/>
            <p:nvPr/>
          </p:nvSpPr>
          <p:spPr>
            <a:xfrm>
              <a:off x="5955853" y="2204341"/>
              <a:ext cx="1538977" cy="2088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None/>
              </a:pPr>
              <a:r>
                <a:rPr lang="en-LK" sz="1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Direct/ local execution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None/>
              </a:pPr>
              <a:r>
                <a:rPr lang="en-LK" sz="1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Scheduled/ CI-CD based execution</a:t>
              </a: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7479921" y="1711318"/>
              <a:ext cx="2170822" cy="12109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98B8D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 txBox="1"/>
            <p:nvPr/>
          </p:nvSpPr>
          <p:spPr>
            <a:xfrm>
              <a:off x="7479921" y="2014059"/>
              <a:ext cx="1868081" cy="605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254000" bIns="1922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pen Sans"/>
                <a:buNone/>
              </a:pPr>
              <a:r>
                <a:rPr lang="en-LK" sz="18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Maintenance</a:t>
              </a: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7494664" y="2622893"/>
              <a:ext cx="1538977" cy="20880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798B8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 txBox="1"/>
            <p:nvPr/>
          </p:nvSpPr>
          <p:spPr>
            <a:xfrm>
              <a:off x="7494664" y="2622893"/>
              <a:ext cx="1538977" cy="2088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None/>
              </a:pPr>
              <a:r>
                <a:rPr lang="en-LK" sz="1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Carry out updates, changes and bug-fixes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3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Advantages of Test Automation</a:t>
            </a:r>
            <a:endParaRPr/>
          </a:p>
        </p:txBody>
      </p:sp>
      <p:sp>
        <p:nvSpPr>
          <p:cNvPr id="779" name="Google Shape;779;p23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667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LK" b="1"/>
              <a:t>Reduced execution time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Convenient way of executing repetitive tests frequently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Minimal human intervention required for execution 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Easy to maintain consistency of tracking and reporting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Helps to improve test coverage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Less error-prone than manual testing</a:t>
            </a:r>
            <a:endParaRPr/>
          </a:p>
        </p:txBody>
      </p:sp>
      <p:sp>
        <p:nvSpPr>
          <p:cNvPr id="780" name="Google Shape;780;p23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781" name="Google Shape;781;p23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4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Common Test Automation Tools and Frameworks</a:t>
            </a:r>
            <a:endParaRPr/>
          </a:p>
        </p:txBody>
      </p:sp>
      <p:sp>
        <p:nvSpPr>
          <p:cNvPr id="787" name="Google Shape;787;p24"/>
          <p:cNvSpPr txBox="1">
            <a:spLocks noGrp="1"/>
          </p:cNvSpPr>
          <p:nvPr>
            <p:ph type="body" idx="1"/>
          </p:nvPr>
        </p:nvSpPr>
        <p:spPr>
          <a:xfrm>
            <a:off x="609599" y="1700213"/>
            <a:ext cx="5303435" cy="432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19088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LK" sz="2800"/>
              <a:t>Selenium</a:t>
            </a:r>
            <a:endParaRPr/>
          </a:p>
          <a:p>
            <a:pPr marL="319088" lvl="0" indent="-31908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 sz="2800"/>
              <a:t>Junit</a:t>
            </a:r>
            <a:endParaRPr/>
          </a:p>
          <a:p>
            <a:pPr marL="319088" lvl="0" indent="-31908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 sz="2800"/>
              <a:t>TestCafe</a:t>
            </a:r>
            <a:endParaRPr/>
          </a:p>
          <a:p>
            <a:pPr marL="319088" lvl="0" indent="-31908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 sz="2800"/>
              <a:t>Gauge</a:t>
            </a:r>
            <a:endParaRPr/>
          </a:p>
          <a:p>
            <a:pPr marL="319088" lvl="0" indent="-31908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 sz="2800"/>
              <a:t>SoapUI</a:t>
            </a:r>
            <a:endParaRPr/>
          </a:p>
        </p:txBody>
      </p:sp>
      <p:sp>
        <p:nvSpPr>
          <p:cNvPr id="788" name="Google Shape;788;p24"/>
          <p:cNvSpPr txBox="1">
            <a:spLocks noGrp="1"/>
          </p:cNvSpPr>
          <p:nvPr>
            <p:ph type="body" idx="2"/>
          </p:nvPr>
        </p:nvSpPr>
        <p:spPr>
          <a:xfrm>
            <a:off x="6324599" y="1700213"/>
            <a:ext cx="5303435" cy="432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19088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LK" sz="2800"/>
              <a:t>Jmeter</a:t>
            </a:r>
            <a:endParaRPr/>
          </a:p>
          <a:p>
            <a:pPr marL="319088" lvl="0" indent="-31908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 sz="2800"/>
              <a:t>Postman</a:t>
            </a:r>
            <a:endParaRPr/>
          </a:p>
          <a:p>
            <a:pPr marL="319088" lvl="0" indent="-31908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 sz="2800"/>
              <a:t>TestComplete</a:t>
            </a:r>
            <a:endParaRPr/>
          </a:p>
          <a:p>
            <a:pPr marL="319087" lvl="0" indent="-319087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 sz="2800"/>
              <a:t>Appium</a:t>
            </a:r>
            <a:endParaRPr sz="2800"/>
          </a:p>
          <a:p>
            <a:pPr marL="319088" lvl="0" indent="-31908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 sz="2800"/>
              <a:t>Cypress</a:t>
            </a:r>
            <a:endParaRPr sz="2800"/>
          </a:p>
        </p:txBody>
      </p:sp>
      <p:sp>
        <p:nvSpPr>
          <p:cNvPr id="789" name="Google Shape;789;p24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790" name="Google Shape;790;p24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5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Custom Test Automation Frameworks</a:t>
            </a:r>
            <a:endParaRPr/>
          </a:p>
        </p:txBody>
      </p:sp>
      <p:sp>
        <p:nvSpPr>
          <p:cNvPr id="796" name="Google Shape;796;p25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797" name="Google Shape;797;p25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26</a:t>
            </a:fld>
            <a:endParaRPr/>
          </a:p>
        </p:txBody>
      </p:sp>
      <p:pic>
        <p:nvPicPr>
          <p:cNvPr id="798" name="Google Shape;798;p2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088173"/>
            <a:ext cx="11018435" cy="350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6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Overheads of Test Automation</a:t>
            </a:r>
            <a:endParaRPr/>
          </a:p>
        </p:txBody>
      </p:sp>
      <p:sp>
        <p:nvSpPr>
          <p:cNvPr id="804" name="Google Shape;804;p26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667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Requires test designers to be more tech-savvy 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May require higher setup and maintenance costs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No one-tool-fits-all type of solutions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Maintenance of custom test automation frameworks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05" name="Google Shape;805;p26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806" name="Google Shape;806;p26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7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Practical Examples</a:t>
            </a:r>
            <a:endParaRPr/>
          </a:p>
        </p:txBody>
      </p:sp>
      <p:sp>
        <p:nvSpPr>
          <p:cNvPr id="812" name="Google Shape;812;p27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LK"/>
              <a:t>Hardware + Software App : the Kiosk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LK"/>
              <a:t>POC app development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LK"/>
              <a:t>Automating a capital market application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LK"/>
              <a:t>Fast delivery of quick-fixes to users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LK"/>
              <a:t>How a new application test strategy evolves with the application lifecycle</a:t>
            </a:r>
            <a:endParaRPr/>
          </a:p>
        </p:txBody>
      </p:sp>
      <p:sp>
        <p:nvSpPr>
          <p:cNvPr id="813" name="Google Shape;813;p27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814" name="Google Shape;814;p27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8"/>
          <p:cNvSpPr txBox="1">
            <a:spLocks noGrp="1"/>
          </p:cNvSpPr>
          <p:nvPr>
            <p:ph type="ctrTitle"/>
          </p:nvPr>
        </p:nvSpPr>
        <p:spPr>
          <a:xfrm>
            <a:off x="1293851" y="1909346"/>
            <a:ext cx="9604311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</a:pPr>
            <a:r>
              <a:rPr lang="en-LK"/>
              <a:t>That’s all!</a:t>
            </a:r>
            <a:br>
              <a:rPr lang="en-LK"/>
            </a:br>
            <a:br>
              <a:rPr lang="en-LK"/>
            </a:br>
            <a:r>
              <a:rPr lang="en-LK"/>
              <a:t>Thank You!</a:t>
            </a:r>
            <a:endParaRPr/>
          </a:p>
        </p:txBody>
      </p:sp>
      <p:sp>
        <p:nvSpPr>
          <p:cNvPr id="820" name="Google Shape;820;p28"/>
          <p:cNvSpPr txBox="1">
            <a:spLocks noGrp="1"/>
          </p:cNvSpPr>
          <p:nvPr>
            <p:ph type="subTitle" idx="1"/>
          </p:nvPr>
        </p:nvSpPr>
        <p:spPr>
          <a:xfrm>
            <a:off x="1293851" y="5432564"/>
            <a:ext cx="96043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LK"/>
              <a:t>Want to raise a question later? Send to </a:t>
            </a:r>
            <a:r>
              <a:rPr lang="en-LK" i="1"/>
              <a:t>deshal.lec@gmail.com</a:t>
            </a:r>
            <a:endParaRPr i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Why do we ‘Test’ Things?</a:t>
            </a:r>
            <a:endParaRPr/>
          </a:p>
        </p:txBody>
      </p:sp>
      <p:sp>
        <p:nvSpPr>
          <p:cNvPr id="520" name="Google Shape;520;p3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Deshal Weerasinghe - SLIIT, 2021</a:t>
            </a:r>
            <a:endParaRPr/>
          </a:p>
        </p:txBody>
      </p:sp>
      <p:sp>
        <p:nvSpPr>
          <p:cNvPr id="521" name="Google Shape;521;p3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3</a:t>
            </a:fld>
            <a:endParaRPr/>
          </a:p>
        </p:txBody>
      </p:sp>
      <p:pic>
        <p:nvPicPr>
          <p:cNvPr id="522" name="Google Shape;5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3329" y="1488585"/>
            <a:ext cx="7170975" cy="456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203061" y="1226934"/>
            <a:ext cx="7785900" cy="48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Why Test Anything?</a:t>
            </a:r>
            <a:endParaRPr/>
          </a:p>
        </p:txBody>
      </p:sp>
      <p:sp>
        <p:nvSpPr>
          <p:cNvPr id="529" name="Google Shape;529;p4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67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LK" sz="2000"/>
              <a:t>To know whether it is ‘working’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000"/>
              <a:buChar char="▪"/>
            </a:pPr>
            <a:r>
              <a:rPr lang="en-LK" sz="2000"/>
              <a:t>To know whether it ‘fits the purpose’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000"/>
              <a:buChar char="▪"/>
            </a:pPr>
            <a:r>
              <a:rPr lang="en-LK" sz="2000"/>
              <a:t>To know whether ‘something is wrong’ with it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000"/>
              <a:buChar char="▪"/>
            </a:pPr>
            <a:r>
              <a:rPr lang="en-LK" sz="2000"/>
              <a:t>To know ‘how it fails’, when it fails</a:t>
            </a:r>
            <a:endParaRPr/>
          </a:p>
          <a:p>
            <a:pPr marL="266700" lvl="0" indent="-889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30" name="Google Shape;530;p4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4</a:t>
            </a:fld>
            <a:endParaRPr/>
          </a:p>
        </p:txBody>
      </p:sp>
      <p:pic>
        <p:nvPicPr>
          <p:cNvPr id="531" name="Google Shape;5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008" y="3996419"/>
            <a:ext cx="6840383" cy="2074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1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Deshal Weerasinghe - SLIIT, 2021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Why Software Should be Tested?</a:t>
            </a:r>
            <a:endParaRPr/>
          </a:p>
        </p:txBody>
      </p:sp>
      <p:sp>
        <p:nvSpPr>
          <p:cNvPr id="538" name="Google Shape;538;p5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667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Humans develop software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They may make errors/ mistakes 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These errors built in to software are ‘defects’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The defects will cause the software to ‘fail’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The failures cause damages – financial and otherwise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Testing helps to identify these defects/ failures before the software is used by customers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One reason to test software is to reduce (not eliminate) defects </a:t>
            </a:r>
            <a:endParaRPr/>
          </a:p>
          <a:p>
            <a:pPr marL="266700" lvl="0" indent="-26670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Additionally, testing is done in order to ensure the right thing is build</a:t>
            </a:r>
            <a:endParaRPr i="1"/>
          </a:p>
          <a:p>
            <a:pPr marL="266700" lvl="0" indent="-14224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66700" lvl="0" indent="-14224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539" name="Google Shape;539;p5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5</a:t>
            </a:fld>
            <a:endParaRPr/>
          </a:p>
        </p:txBody>
      </p:sp>
      <p:sp>
        <p:nvSpPr>
          <p:cNvPr id="540" name="Google Shape;540;p5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1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Deshal Weerasinghe - SLIIT, 2021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We Test Software to Gather Information</a:t>
            </a:r>
            <a:endParaRPr/>
          </a:p>
        </p:txBody>
      </p:sp>
      <p:sp>
        <p:nvSpPr>
          <p:cNvPr id="546" name="Google Shape;546;p6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667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“I am only a good tester when I don't care if it works or not, only that I provide the information needed to confirm or deny that it works.”</a:t>
            </a:r>
            <a:endParaRPr/>
          </a:p>
          <a:p>
            <a:pPr marL="0" lvl="0" indent="0" algn="r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1600"/>
              <a:buNone/>
            </a:pPr>
            <a:r>
              <a:rPr lang="en-LK" sz="1600" i="1"/>
              <a:t>- B. Hal Metz (Test Lead Consultant, Fusion Alliance)</a:t>
            </a:r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6</a:t>
            </a:fld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1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Deshal Weerasinghe - SLIIT, 2021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How Software is Tested</a:t>
            </a:r>
            <a:endParaRPr/>
          </a:p>
        </p:txBody>
      </p:sp>
      <p:sp>
        <p:nvSpPr>
          <p:cNvPr id="554" name="Google Shape;554;p7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38138" lvl="0" indent="-3114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Identify test context/ conditions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Prepare test scenarios/ test cases</a:t>
            </a:r>
            <a:endParaRPr/>
          </a:p>
          <a:p>
            <a:pPr marL="688975" lvl="1" indent="-315278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LK"/>
              <a:t>Use test design techniques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Test in different levels of software development 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Use multiple test types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And different test execution types to suit the task at hand</a:t>
            </a:r>
            <a:endParaRPr/>
          </a:p>
          <a:p>
            <a:pPr marL="338138" lvl="0" indent="-31146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Char char="▪"/>
            </a:pPr>
            <a:r>
              <a:rPr lang="en-LK"/>
              <a:t>Report test outcomes</a:t>
            </a:r>
            <a:endParaRPr/>
          </a:p>
          <a:p>
            <a:pPr marL="266700" lvl="0" indent="-102235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555" name="Google Shape;555;p7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7</a:t>
            </a:fld>
            <a:endParaRPr/>
          </a:p>
        </p:txBody>
      </p:sp>
      <p:sp>
        <p:nvSpPr>
          <p:cNvPr id="556" name="Google Shape;556;p7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1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Deshal Weerasinghe - SLIIT, 2021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Test Context</a:t>
            </a:r>
            <a:endParaRPr/>
          </a:p>
        </p:txBody>
      </p:sp>
      <p:sp>
        <p:nvSpPr>
          <p:cNvPr id="562" name="Google Shape;562;p8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38138" lvl="0" indent="-3381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Identify the type of application under test – the context</a:t>
            </a:r>
            <a:endParaRPr/>
          </a:p>
          <a:p>
            <a:pPr marL="622300" lvl="2" indent="-2428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LK"/>
              <a:t>Eg. Bank ATM application vs. mobile email client</a:t>
            </a:r>
            <a:endParaRPr/>
          </a:p>
          <a:p>
            <a:pPr marL="338138" lvl="0" indent="-33813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Identify what features of the application to test</a:t>
            </a:r>
            <a:endParaRPr/>
          </a:p>
          <a:p>
            <a:pPr marL="622300" lvl="2" indent="-2428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LK"/>
              <a:t>Eg. Web front end vs. API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None/>
            </a:pPr>
            <a:endParaRPr b="1"/>
          </a:p>
        </p:txBody>
      </p:sp>
      <p:sp>
        <p:nvSpPr>
          <p:cNvPr id="563" name="Google Shape;563;p8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8</a:t>
            </a:fld>
            <a:endParaRPr/>
          </a:p>
        </p:txBody>
      </p:sp>
      <p:pic>
        <p:nvPicPr>
          <p:cNvPr id="564" name="Google Shape;5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7466" y="3531124"/>
            <a:ext cx="4604934" cy="259027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8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1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Deshal Weerasinghe - SLIIT, 2021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"/>
          <p:cNvSpPr txBox="1">
            <a:spLocks noGrp="1"/>
          </p:cNvSpPr>
          <p:nvPr>
            <p:ph type="title"/>
          </p:nvPr>
        </p:nvSpPr>
        <p:spPr>
          <a:xfrm>
            <a:off x="609600" y="503863"/>
            <a:ext cx="11018435" cy="89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600"/>
              <a:buFont typeface="Playfair Display"/>
              <a:buNone/>
            </a:pPr>
            <a:r>
              <a:rPr lang="en-LK"/>
              <a:t>Test Scenarios &amp; Test Cases</a:t>
            </a:r>
            <a:endParaRPr/>
          </a:p>
        </p:txBody>
      </p:sp>
      <p:sp>
        <p:nvSpPr>
          <p:cNvPr id="571" name="Google Shape;571;p9"/>
          <p:cNvSpPr txBox="1">
            <a:spLocks noGrp="1"/>
          </p:cNvSpPr>
          <p:nvPr>
            <p:ph type="body" idx="1"/>
          </p:nvPr>
        </p:nvSpPr>
        <p:spPr>
          <a:xfrm>
            <a:off x="609600" y="1557062"/>
            <a:ext cx="11018434" cy="45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38138" lvl="0" indent="-3381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A test scenario in general is an end-to-end flow of inter-related events</a:t>
            </a:r>
            <a:endParaRPr/>
          </a:p>
          <a:p>
            <a:pPr marL="548640" lvl="3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LK"/>
              <a:t>Eg. Log in &gt;  edit profile &gt; change profile picture &gt; save</a:t>
            </a:r>
            <a:endParaRPr/>
          </a:p>
          <a:p>
            <a:pPr marL="338138" lvl="0" indent="-33813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A test case defines specific inputs, operations and outputs of a selected test scenario or a part of it</a:t>
            </a:r>
            <a:endParaRPr/>
          </a:p>
          <a:p>
            <a:pPr marL="338138" lvl="0" indent="-338138" algn="l" rtl="0">
              <a:lnSpc>
                <a:spcPct val="150000"/>
              </a:lnSpc>
              <a:spcBef>
                <a:spcPts val="1350"/>
              </a:spcBef>
              <a:spcAft>
                <a:spcPts val="0"/>
              </a:spcAft>
              <a:buSzPts val="2800"/>
              <a:buChar char="▪"/>
            </a:pPr>
            <a:r>
              <a:rPr lang="en-LK"/>
              <a:t>Use test design techniques to make the test scenarios efficient and effective</a:t>
            </a:r>
            <a:endParaRPr/>
          </a:p>
        </p:txBody>
      </p:sp>
      <p:sp>
        <p:nvSpPr>
          <p:cNvPr id="572" name="Google Shape;572;p9"/>
          <p:cNvSpPr txBox="1">
            <a:spLocks noGrp="1"/>
          </p:cNvSpPr>
          <p:nvPr>
            <p:ph type="ftr" idx="11"/>
          </p:nvPr>
        </p:nvSpPr>
        <p:spPr>
          <a:xfrm>
            <a:off x="609607" y="6289679"/>
            <a:ext cx="6128031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LK"/>
              <a:t>© 2020 Deshal Weerasinghe - SLIIT</a:t>
            </a:r>
            <a:endParaRPr/>
          </a:p>
        </p:txBody>
      </p:sp>
      <p:sp>
        <p:nvSpPr>
          <p:cNvPr id="573" name="Google Shape;573;p9"/>
          <p:cNvSpPr txBox="1">
            <a:spLocks noGrp="1"/>
          </p:cNvSpPr>
          <p:nvPr>
            <p:ph type="sldNum" idx="12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K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amond Grid 16x9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1214</Words>
  <Application>Microsoft Office PowerPoint</Application>
  <PresentationFormat>Widescreen</PresentationFormat>
  <Paragraphs>229</Paragraphs>
  <Slides>29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Playfair Display</vt:lpstr>
      <vt:lpstr>Merriweather</vt:lpstr>
      <vt:lpstr>Open Sans Light</vt:lpstr>
      <vt:lpstr>Noto Sans Symbols</vt:lpstr>
      <vt:lpstr>Arial</vt:lpstr>
      <vt:lpstr>Open Sans</vt:lpstr>
      <vt:lpstr>Diamond Grid 16x9</vt:lpstr>
      <vt:lpstr>Diamond Grid 16x9</vt:lpstr>
      <vt:lpstr>Manual vs. Automated Software Testing</vt:lpstr>
      <vt:lpstr>Deshal Weerasinghe</vt:lpstr>
      <vt:lpstr>Why do we ‘Test’ Things?</vt:lpstr>
      <vt:lpstr>Why Test Anything?</vt:lpstr>
      <vt:lpstr>Why Software Should be Tested?</vt:lpstr>
      <vt:lpstr>We Test Software to Gather Information</vt:lpstr>
      <vt:lpstr>How Software is Tested</vt:lpstr>
      <vt:lpstr>Test Context</vt:lpstr>
      <vt:lpstr>Test Scenarios &amp; Test Cases</vt:lpstr>
      <vt:lpstr>Components of a Typical Test Case</vt:lpstr>
      <vt:lpstr>Test Levels</vt:lpstr>
      <vt:lpstr>Test Types</vt:lpstr>
      <vt:lpstr>Test Execution Types</vt:lpstr>
      <vt:lpstr>Test Outcomes Reporting</vt:lpstr>
      <vt:lpstr>How Software is Tested</vt:lpstr>
      <vt:lpstr>PowerPoint Presentation</vt:lpstr>
      <vt:lpstr>The Seven Principles of Testing from ISTQB</vt:lpstr>
      <vt:lpstr>Manual Testing</vt:lpstr>
      <vt:lpstr>How Testing is done in a Typical SW Project</vt:lpstr>
      <vt:lpstr>Automated Testing</vt:lpstr>
      <vt:lpstr>Why Testing should be Automated?</vt:lpstr>
      <vt:lpstr>What should be Automated?</vt:lpstr>
      <vt:lpstr>How Testing is Automated?</vt:lpstr>
      <vt:lpstr>Advantages of Test Automation</vt:lpstr>
      <vt:lpstr>Common Test Automation Tools and Frameworks</vt:lpstr>
      <vt:lpstr>Custom Test Automation Frameworks</vt:lpstr>
      <vt:lpstr>Overheads of Test Automation</vt:lpstr>
      <vt:lpstr>Practical Examples</vt:lpstr>
      <vt:lpstr>That’s all!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vs. Automated Software Testing</dc:title>
  <dc:creator>Weerasinghe, Deshal</dc:creator>
  <cp:lastModifiedBy>Dilshan De Silva</cp:lastModifiedBy>
  <cp:revision>2</cp:revision>
  <dcterms:created xsi:type="dcterms:W3CDTF">2020-03-30T18:35:44Z</dcterms:created>
  <dcterms:modified xsi:type="dcterms:W3CDTF">2021-05-05T10:58:27Z</dcterms:modified>
</cp:coreProperties>
</file>